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50.png" ContentType="image/png"/>
  <Override PartName="/ppt/media/image49.png" ContentType="image/png"/>
  <Override PartName="/ppt/media/image48.png" ContentType="image/png"/>
  <Override PartName="/ppt/media/image20.png" ContentType="image/png"/>
  <Override PartName="/ppt/media/image5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4.png" ContentType="image/png"/>
  <Override PartName="/ppt/media/image39.png" ContentType="image/png"/>
  <Override PartName="/ppt/media/image23.png" ContentType="image/png"/>
  <Override PartName="/ppt/media/image8.png" ContentType="image/png"/>
  <Override PartName="/ppt/media/image3.png" ContentType="image/png"/>
  <Override PartName="/ppt/media/image38.png" ContentType="image/png"/>
  <Override PartName="/ppt/media/image21.png" ContentType="image/png"/>
  <Override PartName="/ppt/media/image6.png" ContentType="image/png"/>
  <Override PartName="/ppt/media/image51.png" ContentType="image/png"/>
  <Override PartName="/ppt/media/image1.png" ContentType="image/png"/>
  <Override PartName="/ppt/media/image36.png" ContentType="image/png"/>
  <Override PartName="/ppt/media/image22.png" ContentType="image/png"/>
  <Override PartName="/ppt/media/image7.png" ContentType="image/png"/>
  <Override PartName="/ppt/media/image2.png" ContentType="image/png"/>
  <Override PartName="/ppt/media/image37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2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c3e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0078920" cy="5039280"/>
          </a:xfrm>
          <a:prstGeom prst="rect">
            <a:avLst/>
          </a:prstGeom>
          <a:solidFill>
            <a:srgbClr val="1abc9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7199640"/>
            <a:ext cx="10078920" cy="358920"/>
          </a:xfrm>
          <a:prstGeom prst="rect">
            <a:avLst/>
          </a:prstGeom>
          <a:solidFill>
            <a:srgbClr val="2c3e50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0" y="0"/>
            <a:ext cx="10078920" cy="1618920"/>
          </a:xfrm>
          <a:prstGeom prst="rect">
            <a:avLst/>
          </a:prstGeom>
          <a:solidFill>
            <a:srgbClr val="2c3e50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3"/>
          <p:cNvSpPr/>
          <p:nvPr/>
        </p:nvSpPr>
        <p:spPr>
          <a:xfrm>
            <a:off x="9270000" y="6893640"/>
            <a:ext cx="538920" cy="538920"/>
          </a:xfrm>
          <a:prstGeom prst="ellipse">
            <a:avLst/>
          </a:prstGeom>
          <a:solidFill>
            <a:srgbClr val="1abc9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c3e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2520000" y="2519640"/>
            <a:ext cx="5038920" cy="2518920"/>
          </a:xfrm>
          <a:prstGeom prst="wedgeRectCallout">
            <a:avLst>
              <a:gd name="adj1" fmla="val -42754"/>
              <a:gd name="adj2" fmla="val 114175"/>
            </a:avLst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www.programiz.com/python-programming/function" TargetMode="External"/><Relationship Id="rId2" Type="http://schemas.openxmlformats.org/officeDocument/2006/relationships/hyperlink" Target="https://www.w3schools.com/python/python_functions.asp" TargetMode="External"/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648000" y="336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CustomShape 2"/>
          <p:cNvSpPr/>
          <p:nvPr/>
        </p:nvSpPr>
        <p:spPr>
          <a:xfrm>
            <a:off x="720000" y="2122920"/>
            <a:ext cx="5398920" cy="79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3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</a:t>
            </a:r>
            <a:endParaRPr b="0" lang="en-GB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en-GB" sz="2200" spc="-1" strike="noStrike">
                <a:solidFill>
                  <a:srgbClr val="861141"/>
                </a:solidFill>
                <a:latin typeface="Source Sans Pro"/>
                <a:ea typeface="DejaVu Sans"/>
              </a:rPr>
              <a:t>bitgrit Campus Ambassador</a:t>
            </a:r>
            <a:endParaRPr b="0" lang="en-GB" sz="2200" spc="-1" strike="noStrike">
              <a:latin typeface="Arial"/>
            </a:endParaRPr>
          </a:p>
        </p:txBody>
      </p:sp>
      <p:pic>
        <p:nvPicPr>
          <p:cNvPr id="121" name="" descr=""/>
          <p:cNvPicPr/>
          <p:nvPr/>
        </p:nvPicPr>
        <p:blipFill>
          <a:blip r:embed="rId1"/>
          <a:stretch/>
        </p:blipFill>
        <p:spPr>
          <a:xfrm>
            <a:off x="4918680" y="491832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122" name="" descr=""/>
          <p:cNvPicPr/>
          <p:nvPr/>
        </p:nvPicPr>
        <p:blipFill>
          <a:blip r:embed="rId2">
            <a:lum bright="100000"/>
          </a:blip>
          <a:stretch/>
        </p:blipFill>
        <p:spPr>
          <a:xfrm>
            <a:off x="2880000" y="5543640"/>
            <a:ext cx="2230920" cy="2410920"/>
          </a:xfrm>
          <a:prstGeom prst="rect">
            <a:avLst/>
          </a:prstGeom>
          <a:ln>
            <a:noFill/>
          </a:ln>
        </p:spPr>
      </p:pic>
      <p:sp>
        <p:nvSpPr>
          <p:cNvPr id="123" name="CustomShape 3"/>
          <p:cNvSpPr/>
          <p:nvPr/>
        </p:nvSpPr>
        <p:spPr>
          <a:xfrm>
            <a:off x="720000" y="3552120"/>
            <a:ext cx="5398920" cy="67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0" i="1" lang="en-GB" sz="2200" spc="-1" strike="noStrike">
                <a:solidFill>
                  <a:srgbClr val="861141"/>
                </a:solidFill>
                <a:latin typeface="Source Sans Pro"/>
                <a:ea typeface="DejaVu Sans"/>
              </a:rPr>
              <a:t>email: lawrencebolu@gmail.com </a:t>
            </a:r>
            <a:endParaRPr b="0" lang="en-GB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en-GB" sz="2200" spc="-1" strike="noStrike">
                <a:solidFill>
                  <a:srgbClr val="861141"/>
                </a:solidFill>
                <a:latin typeface="Source Sans Pro"/>
                <a:ea typeface="DejaVu Sans"/>
              </a:rPr>
              <a:t>@Lawrence_Bolu</a:t>
            </a:r>
            <a:endParaRPr b="0" lang="en-GB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Arguments/Parameters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From a function's perspective: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 parameter is the variable listed inside the parentheses in the function definition.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An argument is the value that are sent to the function when it is called.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168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169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Arguments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You can pass in many arguments as you want into a function, just separate them with a comma(,)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Tip: Arguments are often shotten as args in python docs.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When calling functions, the correct number of arguments which was passed when creating the function must be called.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173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174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Arbitrary Arguments, *args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If the number of Arguments is yet to be determined, then we will use one asterics (*) in front the parameter name in the function definition: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178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179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720000" y="4739400"/>
            <a:ext cx="9358920" cy="262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600" spc="-1" strike="noStrike">
                <a:solidFill>
                  <a:srgbClr val="2c3e50"/>
                </a:solidFill>
                <a:latin typeface="Tlwg Typist"/>
                <a:ea typeface="DejaVu Sans"/>
              </a:rPr>
              <a:t>def my_function(*fruits):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600" spc="-1" strike="noStrike">
                <a:solidFill>
                  <a:srgbClr val="2c3e50"/>
                </a:solidFill>
                <a:latin typeface="Tlwg Typist"/>
                <a:ea typeface="DejaVu Sans"/>
              </a:rPr>
              <a:t>    </a:t>
            </a:r>
            <a:r>
              <a:rPr b="1" lang="en-GB" sz="2600" spc="-1" strike="noStrike">
                <a:solidFill>
                  <a:srgbClr val="2c3e50"/>
                </a:solidFill>
                <a:latin typeface="Tlwg Typist"/>
                <a:ea typeface="DejaVu Sans"/>
              </a:rPr>
              <a:t>print("My best fruit is " + fruits[3])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600" spc="-1" strike="noStrike">
                <a:solidFill>
                  <a:srgbClr val="2c3e50"/>
                </a:solidFill>
                <a:latin typeface="Tlwg Typist"/>
                <a:ea typeface="DejaVu Sans"/>
              </a:rPr>
              <a:t>my_function("Apple", "Banana", "Mango")</a:t>
            </a:r>
            <a:endParaRPr b="0" lang="en-GB" sz="2600" spc="-1" strike="noStrike">
              <a:latin typeface="Arial"/>
            </a:endParaRPr>
          </a:p>
        </p:txBody>
      </p:sp>
      <p:sp>
        <p:nvSpPr>
          <p:cNvPr id="181" name="CustomShape 5"/>
          <p:cNvSpPr/>
          <p:nvPr/>
        </p:nvSpPr>
        <p:spPr>
          <a:xfrm>
            <a:off x="324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Keyword Arguments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 keyword argument accepts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key = value Syntax, in this case the order of arrangement of the arguments does not matter.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184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185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186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sp>
        <p:nvSpPr>
          <p:cNvPr id="187" name="CustomShape 4"/>
          <p:cNvSpPr/>
          <p:nvPr/>
        </p:nvSpPr>
        <p:spPr>
          <a:xfrm>
            <a:off x="504720" y="4429080"/>
            <a:ext cx="9358920" cy="262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97000"/>
          </a:bodyPr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600" spc="-1" strike="noStrike">
                <a:solidFill>
                  <a:srgbClr val="2c3e50"/>
                </a:solidFill>
                <a:latin typeface="Tlwg Typist"/>
                <a:ea typeface="DejaVu Sans"/>
              </a:rPr>
              <a:t>def shape_col(shape1, shape2, shape3):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600" spc="-1" strike="noStrike">
                <a:solidFill>
                  <a:srgbClr val="2c3e50"/>
                </a:solidFill>
                <a:latin typeface="Tlwg Typist"/>
                <a:ea typeface="DejaVu Sans"/>
              </a:rPr>
              <a:t>    </a:t>
            </a:r>
            <a:r>
              <a:rPr b="1" lang="en-GB" sz="2600" spc="-1" strike="noStrike">
                <a:solidFill>
                  <a:srgbClr val="2c3e50"/>
                </a:solidFill>
                <a:latin typeface="Tlwg Typist"/>
                <a:ea typeface="DejaVu Sans"/>
              </a:rPr>
              <a:t>print("The youngest child is " + shape2)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600" spc="-1" strike="noStrike">
                <a:solidFill>
                  <a:srgbClr val="2c3e50"/>
                </a:solidFill>
                <a:latin typeface="Tlwg Typist"/>
                <a:ea typeface="DejaVu Sans"/>
              </a:rPr>
              <a:t>shape_col(shape1 = "Rec", shape2 = "Square", shape3 = "circle")</a:t>
            </a:r>
            <a:endParaRPr b="0" lang="en-GB" sz="2600" spc="-1" strike="noStrike">
              <a:latin typeface="Arial"/>
            </a:endParaRPr>
          </a:p>
        </p:txBody>
      </p:sp>
      <p:sp>
        <p:nvSpPr>
          <p:cNvPr id="188" name="CustomShape 5"/>
          <p:cNvSpPr/>
          <p:nvPr/>
        </p:nvSpPr>
        <p:spPr>
          <a:xfrm>
            <a:off x="324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Arbitrary keyword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Arguments, **kwargs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If the number of keyword Arguments is yet to be determined, then we will use one asterics (**) in front the parameter name in the function definition: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191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192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193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720000" y="4739400"/>
            <a:ext cx="9358920" cy="262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5"/>
          <p:cNvSpPr/>
          <p:nvPr/>
        </p:nvSpPr>
        <p:spPr>
          <a:xfrm>
            <a:off x="324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Return Values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The statement return [Expression]  exits a function, and can optionally pass an expression back to the caller.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199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00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Pass Statement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If a function is defined without any content, the pass statement is use to avoid error.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3200" spc="-1" strike="noStrike">
                <a:solidFill>
                  <a:srgbClr val="2c3e50"/>
                </a:solidFill>
                <a:latin typeface="Tlwg Typist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2c3e50"/>
                </a:solidFill>
                <a:latin typeface="Tlwg Typist"/>
                <a:ea typeface="DejaVu Sans"/>
              </a:rPr>
              <a:t>def myfunction():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3200" spc="-1" strike="noStrike">
                <a:solidFill>
                  <a:srgbClr val="2c3e50"/>
                </a:solidFill>
                <a:latin typeface="Tlwg Typist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2c3e50"/>
                </a:solidFill>
                <a:latin typeface="Tlwg Typist"/>
                <a:ea typeface="DejaVu Sans"/>
              </a:rPr>
              <a:t>    </a:t>
            </a:r>
            <a:r>
              <a:rPr b="1" lang="en-GB" sz="3200" spc="-1" strike="noStrike">
                <a:solidFill>
                  <a:srgbClr val="2c3e50"/>
                </a:solidFill>
                <a:latin typeface="Tlwg Typist"/>
                <a:ea typeface="DejaVu Sans"/>
              </a:rPr>
              <a:t>pass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203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204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05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40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Comments and Doctstrings</a:t>
            </a:r>
            <a:endParaRPr b="0" lang="en-GB" sz="4000" spc="-1" strike="noStrike">
              <a:latin typeface="Arial"/>
            </a:endParaRPr>
          </a:p>
        </p:txBody>
      </p:sp>
      <p:pic>
        <p:nvPicPr>
          <p:cNvPr id="208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209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10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Comments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In most programming language, comments are statements that doesn’t get executed by the compiler. They are just there to describe a what a particular code does.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Comments in python are preceded by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 hash(#) symbol.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500" spc="-1" strike="noStrike">
                <a:solidFill>
                  <a:srgbClr val="2c3e50"/>
                </a:solidFill>
                <a:latin typeface="Tlwg Typist"/>
                <a:ea typeface="DejaVu Sans"/>
              </a:rPr>
              <a:t># This line is a comment</a:t>
            </a:r>
            <a:endParaRPr b="0" lang="en-GB" sz="2500" spc="-1" strike="noStrike">
              <a:latin typeface="Arial"/>
            </a:endParaRPr>
          </a:p>
        </p:txBody>
      </p:sp>
      <p:pic>
        <p:nvPicPr>
          <p:cNvPr id="213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214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15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Docstrings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360000" y="1835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88000"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What is a Docstring?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1695"/>
              </a:spcAft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 docstring is a string literal that occurs as the first statement in a module, function, class, or method definition. Such a docstring becomes the </a:t>
            </a:r>
            <a:r>
              <a:rPr b="1" lang="en-GB" sz="2800" spc="-1" strike="noStrike">
                <a:solidFill>
                  <a:srgbClr val="2c3e50"/>
                </a:solidFill>
                <a:latin typeface="Tlwg Typist"/>
                <a:ea typeface="DejaVu Sans"/>
              </a:rPr>
              <a:t>__doc__</a:t>
            </a: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 special attribute of that object.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1695"/>
              </a:spcAft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They are just like comments too, but they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1695"/>
              </a:spcAft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Are helpful in automatically generating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1695"/>
              </a:spcAft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Documentations.</a:t>
            </a:r>
            <a:endParaRPr b="0" lang="en-GB" sz="2800" spc="-1" strike="noStrike">
              <a:latin typeface="Arial"/>
            </a:endParaRPr>
          </a:p>
        </p:txBody>
      </p:sp>
      <p:pic>
        <p:nvPicPr>
          <p:cNvPr id="218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20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What we will cover in this slide include: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PART I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Functions</a:t>
            </a:r>
            <a:endParaRPr b="0" lang="en-GB" sz="2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Comments and DocStrings</a:t>
            </a:r>
            <a:endParaRPr b="0" lang="en-GB" sz="2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PART 2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Object Oriented Programming (OOP)</a:t>
            </a:r>
            <a:endParaRPr b="0" lang="en-GB" sz="2200" spc="-1" strike="noStrike">
              <a:latin typeface="Arial"/>
            </a:endParaRPr>
          </a:p>
        </p:txBody>
      </p:sp>
      <p:pic>
        <p:nvPicPr>
          <p:cNvPr id="126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sp>
        <p:nvSpPr>
          <p:cNvPr id="127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2"/>
          <a:stretch/>
        </p:blipFill>
        <p:spPr>
          <a:xfrm>
            <a:off x="8172360" y="5027040"/>
            <a:ext cx="2502000" cy="250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Docstrings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360000" y="1835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NOTE: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Triple quotes are used even though the string fits on one line. This makes it easy to later expand it.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The closing quotes are on the same line as the opening quotes. This looks better for one-liners.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223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224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25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Docstrings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360000" y="1835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There's no blank line either before or after the docstring.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The docstring is a phrase ending in a period. It prescribes the function or method's effect as a command ("Do this", "Return that"), not as a description; e.g. don't write "Returns the pathname ...".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2800" spc="-1" strike="noStrike">
              <a:latin typeface="Arial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229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30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Docstrings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360000" y="1835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Tlwg Typist"/>
                <a:ea typeface="DejaVu Sans"/>
              </a:rPr>
              <a:t>”””</a:t>
            </a:r>
            <a:r>
              <a:rPr b="1" lang="en-GB" sz="3200" spc="-1" strike="noStrike">
                <a:solidFill>
                  <a:srgbClr val="2c3e50"/>
                </a:solidFill>
                <a:latin typeface="Tlwg Typist"/>
                <a:ea typeface="DejaVu Sans"/>
              </a:rPr>
              <a:t>This is a docstring”””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We can have one-line Docstrings and Multi-line Docstring.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233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234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35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PART II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360000" y="1835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algn="ctr">
              <a:lnSpc>
                <a:spcPct val="100000"/>
              </a:lnSpc>
              <a:spcAft>
                <a:spcPts val="1412"/>
              </a:spcAft>
            </a:pP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spcAft>
                <a:spcPts val="1412"/>
              </a:spcAft>
            </a:pPr>
            <a:endParaRPr b="0" lang="en-GB" sz="1800" spc="-1" strike="noStrike">
              <a:latin typeface="Arial"/>
            </a:endParaRPr>
          </a:p>
          <a:p>
            <a:pPr marL="432000" indent="-322920" algn="ctr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4000" spc="-1" strike="noStrike">
                <a:solidFill>
                  <a:srgbClr val="2c3e50"/>
                </a:solidFill>
                <a:latin typeface="Tlwg Typist"/>
                <a:ea typeface="DejaVu Sans"/>
              </a:rPr>
              <a:t>OBJECT – ORIENTED PROGRAMMING (OOP)</a:t>
            </a:r>
            <a:endParaRPr b="0" lang="en-GB" sz="4000" spc="-1" strike="noStrike">
              <a:latin typeface="Arial"/>
            </a:endParaRPr>
          </a:p>
        </p:txBody>
      </p:sp>
      <p:pic>
        <p:nvPicPr>
          <p:cNvPr id="238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239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40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OOP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360000" y="1835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Python is an object oriented programming language just like C/C++, Java, php etc and it is based on the imperative programming paradigm.</a:t>
            </a:r>
            <a:endParaRPr b="0" lang="en-GB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Almost everything in python is an object with methods and properties.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243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244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245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User-defined Functions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0" i="1" lang="en-GB" sz="2200" spc="-1" strike="noStrike" u="sng">
                <a:solidFill>
                  <a:srgbClr val="0000ff"/>
                </a:solidFill>
                <a:uFillTx/>
                <a:latin typeface="Source Sans Pro Semibold"/>
                <a:ea typeface="DejaVu Sans"/>
                <a:hlinkClick r:id="rId1"/>
              </a:rPr>
              <a:t>https://www.programiz.com/python-programming/function</a:t>
            </a:r>
            <a:endParaRPr b="0" lang="en-GB" sz="2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0" i="1" lang="en-GB" sz="2200" spc="-1" strike="noStrike" u="sng">
                <a:solidFill>
                  <a:srgbClr val="0000ff"/>
                </a:solidFill>
                <a:uFillTx/>
                <a:latin typeface="Source Sans Pro Semibold"/>
                <a:ea typeface="DejaVu Sans"/>
                <a:hlinkClick r:id="rId2"/>
              </a:rPr>
              <a:t>https://www.w3schools.com/python/python_functions.asp</a:t>
            </a:r>
            <a:endParaRPr b="0" lang="en-GB" sz="2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0" i="1" lang="en-GB" sz="22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https://www.python.org/dev/peps/pep-0257/</a:t>
            </a:r>
            <a:endParaRPr b="0" lang="en-GB" sz="2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2200" spc="-1" strike="noStrike">
              <a:latin typeface="Arial"/>
            </a:endParaRPr>
          </a:p>
        </p:txBody>
      </p:sp>
      <p:pic>
        <p:nvPicPr>
          <p:cNvPr id="248" name="" descr=""/>
          <p:cNvPicPr/>
          <p:nvPr/>
        </p:nvPicPr>
        <p:blipFill>
          <a:blip r:embed="rId3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sp>
        <p:nvSpPr>
          <p:cNvPr id="249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pic>
        <p:nvPicPr>
          <p:cNvPr id="250" name="" descr=""/>
          <p:cNvPicPr/>
          <p:nvPr/>
        </p:nvPicPr>
        <p:blipFill>
          <a:blip r:embed="rId4"/>
          <a:stretch/>
        </p:blipFill>
        <p:spPr>
          <a:xfrm>
            <a:off x="8172360" y="5027040"/>
            <a:ext cx="2502000" cy="250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2700000" y="2700000"/>
            <a:ext cx="4678920" cy="215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2"/>
          <p:cNvSpPr/>
          <p:nvPr/>
        </p:nvSpPr>
        <p:spPr>
          <a:xfrm>
            <a:off x="2592000" y="3384000"/>
            <a:ext cx="4966920" cy="111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200" spc="-1" strike="noStrike">
                <a:solidFill>
                  <a:srgbClr val="2c3e50"/>
                </a:solidFill>
                <a:latin typeface="FreeMono"/>
                <a:ea typeface="DejaVu Sans"/>
              </a:rPr>
              <a:t>print(“Thank You”)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What is a Function?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5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 Function is a block of organized and reusable code that runs only when it is called and also perform a particular action. </a:t>
            </a:r>
            <a:endParaRPr b="0" lang="en-GB" sz="35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5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Function provides extensible abilities especially when certain codes needs to be reuse.</a:t>
            </a:r>
            <a:endParaRPr b="0" lang="en-GB" sz="3500" spc="-1" strike="noStrike">
              <a:latin typeface="Arial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sp>
        <p:nvSpPr>
          <p:cNvPr id="132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2"/>
          <a:stretch/>
        </p:blipFill>
        <p:spPr>
          <a:xfrm>
            <a:off x="8172360" y="5027040"/>
            <a:ext cx="2502000" cy="250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Types of Functions?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6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In python, we can divide functions into 2 types:</a:t>
            </a:r>
            <a:endParaRPr b="0" lang="en-GB" sz="3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36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6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Built-in Functions </a:t>
            </a:r>
            <a:endParaRPr b="0" lang="en-GB" sz="36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36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User-defined Functions</a:t>
            </a:r>
            <a:endParaRPr b="0" lang="en-GB" sz="3600" spc="-1" strike="noStrike">
              <a:latin typeface="Arial"/>
            </a:endParaRPr>
          </a:p>
        </p:txBody>
      </p:sp>
      <p:pic>
        <p:nvPicPr>
          <p:cNvPr id="136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sp>
        <p:nvSpPr>
          <p:cNvPr id="137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2"/>
          <a:stretch/>
        </p:blipFill>
        <p:spPr>
          <a:xfrm>
            <a:off x="8172360" y="5027040"/>
            <a:ext cx="2502000" cy="250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Built-in Functions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These type of functions are predefined functions that are readily available to use. Python has numerous built-in functions including:</a:t>
            </a:r>
            <a:endParaRPr b="0" lang="en-GB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print()</a:t>
            </a:r>
            <a:endParaRPr b="0" lang="en-GB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str()</a:t>
            </a:r>
            <a:endParaRPr b="0" lang="en-GB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abs()</a:t>
            </a:r>
            <a:endParaRPr b="0" lang="en-GB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bin()</a:t>
            </a:r>
            <a:endParaRPr b="0" lang="en-GB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etc.</a:t>
            </a:r>
            <a:endParaRPr b="0" lang="en-GB" sz="2800" spc="-1" strike="noStrike">
              <a:latin typeface="Arial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sp>
        <p:nvSpPr>
          <p:cNvPr id="142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8172360" y="5027040"/>
            <a:ext cx="2502000" cy="250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User-defined Functions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Python also gives us the flexibility to create our own functions. We can start creating our own function by using the keyword def you can use the construct below.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800" spc="-1" strike="noStrike">
                <a:solidFill>
                  <a:srgbClr val="2c3e50"/>
                </a:solidFill>
                <a:latin typeface="Tlwg Typist"/>
                <a:ea typeface="DejaVu Sans"/>
              </a:rPr>
              <a:t>def name_of_func(parameters):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800" spc="-1" strike="noStrike">
                <a:solidFill>
                  <a:srgbClr val="2c3e50"/>
                </a:solidFill>
                <a:latin typeface="Tlwg Typist"/>
                <a:ea typeface="DejaVu Sans"/>
              </a:rPr>
              <a:t>    “”” </a:t>
            </a:r>
            <a:r>
              <a:rPr b="1" lang="en-GB" sz="2800" spc="-1" strike="noStrike">
                <a:solidFill>
                  <a:srgbClr val="2c3e50"/>
                </a:solidFill>
                <a:latin typeface="Tlwg Typist"/>
                <a:ea typeface="DejaVu Sans"/>
              </a:rPr>
              <a:t>doctstring ”””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800" spc="-1" strike="noStrike">
                <a:solidFill>
                  <a:srgbClr val="2c3e50"/>
                </a:solidFill>
                <a:latin typeface="Tlwg Typist"/>
                <a:ea typeface="DejaVu Sans"/>
              </a:rPr>
              <a:t>    </a:t>
            </a:r>
            <a:r>
              <a:rPr b="1" lang="en-GB" sz="2800" spc="-1" strike="noStrike">
                <a:solidFill>
                  <a:srgbClr val="2c3e50"/>
                </a:solidFill>
                <a:latin typeface="Tlwg Typist"/>
                <a:ea typeface="DejaVu Sans"/>
              </a:rPr>
              <a:t>Block_of_Code</a:t>
            </a:r>
            <a:endParaRPr b="0" lang="en-GB" sz="2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412"/>
              </a:spcAft>
            </a:pPr>
            <a:r>
              <a:rPr b="1" lang="en-GB" sz="2800" spc="-1" strike="noStrike">
                <a:solidFill>
                  <a:srgbClr val="2c3e50"/>
                </a:solidFill>
                <a:latin typeface="Tlwg Typist"/>
                <a:ea typeface="DejaVu Sans"/>
              </a:rPr>
              <a:t>    </a:t>
            </a:r>
            <a:r>
              <a:rPr b="1" lang="en-GB" sz="2800" spc="-1" strike="noStrike">
                <a:solidFill>
                  <a:srgbClr val="2c3e50"/>
                </a:solidFill>
                <a:latin typeface="Tlwg Typist"/>
                <a:ea typeface="DejaVu Sans"/>
              </a:rPr>
              <a:t>return value</a:t>
            </a:r>
            <a:endParaRPr b="0" lang="en-GB" sz="2800" spc="-1" strike="noStrike"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sp>
        <p:nvSpPr>
          <p:cNvPr id="147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8172360" y="5027040"/>
            <a:ext cx="2502000" cy="250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Basic Rules Functions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Here are some basic rules associated with functions:</a:t>
            </a:r>
            <a:endParaRPr b="0" lang="en-GB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The keyword def is use to start a function</a:t>
            </a:r>
            <a:endParaRPr b="0" lang="en-GB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 function name which follows the rules associated with defining identifiers in python</a:t>
            </a:r>
            <a:endParaRPr b="0" lang="en-GB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8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Parameters(Arguments) in parentheses(), through which we pass values into a function. Arguments are optional</a:t>
            </a:r>
            <a:endParaRPr b="0" lang="en-GB" sz="2800" spc="-1" strike="noStrike"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sp>
        <p:nvSpPr>
          <p:cNvPr id="152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2"/>
          <a:stretch/>
        </p:blipFill>
        <p:spPr>
          <a:xfrm>
            <a:off x="8172360" y="5027040"/>
            <a:ext cx="2502000" cy="250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GB" sz="3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Basic Rules Functions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 colon(:) is added which indicate the end of the function header and beginning of the block of code</a:t>
            </a:r>
            <a:endParaRPr b="0" lang="en-GB" sz="24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We can also create an optional documentation string (docstring) to describe what the function does</a:t>
            </a:r>
            <a:endParaRPr b="0" lang="en-GB" sz="24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One or more valid python statements that consist of the function body. Statements must have same indentation level (usually 4 spaces)</a:t>
            </a:r>
            <a:endParaRPr b="0" lang="en-GB" sz="24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Aft>
                <a:spcPts val="1412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solidFill>
                  <a:srgbClr val="2c3e50"/>
                </a:solidFill>
                <a:latin typeface="Source Sans Pro Semibold"/>
                <a:ea typeface="DejaVu Sans"/>
              </a:rPr>
              <a:t>An optional return statement to return a value from the function</a:t>
            </a:r>
            <a:endParaRPr b="0" lang="en-GB" sz="2400" spc="-1" strike="noStrike">
              <a:latin typeface="Arial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157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158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360000" y="300960"/>
            <a:ext cx="9358920" cy="95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2"/>
          <p:cNvSpPr/>
          <p:nvPr/>
        </p:nvSpPr>
        <p:spPr>
          <a:xfrm>
            <a:off x="360000" y="1979640"/>
            <a:ext cx="9358920" cy="503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1" name="" descr=""/>
          <p:cNvPicPr/>
          <p:nvPr/>
        </p:nvPicPr>
        <p:blipFill>
          <a:blip r:embed="rId1"/>
          <a:stretch/>
        </p:blipFill>
        <p:spPr>
          <a:xfrm>
            <a:off x="7006680" y="-552960"/>
            <a:ext cx="2856240" cy="2856240"/>
          </a:xfrm>
          <a:prstGeom prst="rect">
            <a:avLst/>
          </a:prstGeom>
          <a:ln>
            <a:noFill/>
          </a:ln>
        </p:spPr>
      </p:pic>
      <p:pic>
        <p:nvPicPr>
          <p:cNvPr id="162" name="" descr=""/>
          <p:cNvPicPr/>
          <p:nvPr/>
        </p:nvPicPr>
        <p:blipFill>
          <a:blip r:embed="rId2"/>
          <a:stretch/>
        </p:blipFill>
        <p:spPr>
          <a:xfrm>
            <a:off x="8172000" y="5026680"/>
            <a:ext cx="2502000" cy="2502000"/>
          </a:xfrm>
          <a:prstGeom prst="rect">
            <a:avLst/>
          </a:prstGeom>
          <a:ln>
            <a:noFill/>
          </a:ln>
        </p:spPr>
      </p:pic>
      <p:sp>
        <p:nvSpPr>
          <p:cNvPr id="163" name="CustomShape 3"/>
          <p:cNvSpPr/>
          <p:nvPr/>
        </p:nvSpPr>
        <p:spPr>
          <a:xfrm>
            <a:off x="144000" y="7366320"/>
            <a:ext cx="4318920" cy="15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>
              <a:lnSpc>
                <a:spcPct val="100000"/>
              </a:lnSpc>
            </a:pPr>
            <a:r>
              <a:rPr b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Lawrence Okegbemi (</a:t>
            </a:r>
            <a:r>
              <a:rPr b="0" i="1" lang="en-GB" sz="1000" spc="-1" strike="noStrike">
                <a:solidFill>
                  <a:srgbClr val="ffffff"/>
                </a:solidFill>
                <a:latin typeface="Source Sans Pro"/>
                <a:ea typeface="DejaVu Sans"/>
              </a:rPr>
              <a:t>bitgrit Campus Ambassador)</a:t>
            </a:r>
            <a:endParaRPr b="0" lang="en-GB" sz="1000" spc="-1" strike="noStrike">
              <a:latin typeface="Arial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3"/>
          <a:stretch/>
        </p:blipFill>
        <p:spPr>
          <a:xfrm>
            <a:off x="720000" y="2088000"/>
            <a:ext cx="8091720" cy="440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Application>LibreOffice/6.2.7.1$Linux_X86_64 LibreOffice_project/20$Build-1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2020-03-04T06:18:35Z</dcterms:created>
  <dc:creator/>
  <dc:description/>
  <dc:language>en-GB</dc:language>
  <cp:lastModifiedBy/>
  <dcterms:modified xsi:type="dcterms:W3CDTF">2020-03-07T10:51:30Z</dcterms:modified>
  <cp:revision>13</cp:revision>
  <dc:subject/>
  <dc:title>Midnightblue</dc:title>
</cp:coreProperties>
</file>